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686" r:id="rId2"/>
    <p:sldId id="2701" r:id="rId3"/>
    <p:sldId id="2708" r:id="rId4"/>
    <p:sldId id="2709" r:id="rId5"/>
    <p:sldId id="2687" r:id="rId6"/>
    <p:sldId id="2715" r:id="rId7"/>
    <p:sldId id="2714" r:id="rId8"/>
    <p:sldId id="2710" r:id="rId9"/>
    <p:sldId id="2711" r:id="rId10"/>
    <p:sldId id="2712" r:id="rId11"/>
    <p:sldId id="2713" r:id="rId12"/>
  </p:sldIdLst>
  <p:sldSz cx="1340485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29"/>
    <p:restoredTop sz="94887"/>
  </p:normalViewPr>
  <p:slideViewPr>
    <p:cSldViewPr snapToGrid="0" snapToObjects="1">
      <p:cViewPr>
        <p:scale>
          <a:sx n="68" d="100"/>
          <a:sy n="68" d="100"/>
        </p:scale>
        <p:origin x="62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2/5/23</a:t>
            </a:fld>
            <a:endParaRPr lang="en-US"/>
          </a:p>
        </p:txBody>
      </p:sp>
      <p:sp>
        <p:nvSpPr>
          <p:cNvPr id="4" name="Slide Image Placeholder 3"/>
          <p:cNvSpPr>
            <a:spLocks noGrp="1" noRot="1" noChangeAspect="1"/>
          </p:cNvSpPr>
          <p:nvPr>
            <p:ph type="sldImg" idx="2"/>
          </p:nvPr>
        </p:nvSpPr>
        <p:spPr>
          <a:xfrm>
            <a:off x="1166813" y="1143000"/>
            <a:ext cx="4524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1082284" rtl="0" eaLnBrk="1" latinLnBrk="0" hangingPunct="1">
      <a:defRPr sz="1420" kern="1200">
        <a:solidFill>
          <a:schemeClr val="tx1"/>
        </a:solidFill>
        <a:latin typeface="+mn-lt"/>
        <a:ea typeface="+mn-ea"/>
        <a:cs typeface="+mn-cs"/>
      </a:defRPr>
    </a:lvl1pPr>
    <a:lvl2pPr marL="541142" algn="l" defTabSz="1082284" rtl="0" eaLnBrk="1" latinLnBrk="0" hangingPunct="1">
      <a:defRPr sz="1420" kern="1200">
        <a:solidFill>
          <a:schemeClr val="tx1"/>
        </a:solidFill>
        <a:latin typeface="+mn-lt"/>
        <a:ea typeface="+mn-ea"/>
        <a:cs typeface="+mn-cs"/>
      </a:defRPr>
    </a:lvl2pPr>
    <a:lvl3pPr marL="1082284" algn="l" defTabSz="1082284" rtl="0" eaLnBrk="1" latinLnBrk="0" hangingPunct="1">
      <a:defRPr sz="1420" kern="1200">
        <a:solidFill>
          <a:schemeClr val="tx1"/>
        </a:solidFill>
        <a:latin typeface="+mn-lt"/>
        <a:ea typeface="+mn-ea"/>
        <a:cs typeface="+mn-cs"/>
      </a:defRPr>
    </a:lvl3pPr>
    <a:lvl4pPr marL="1623426" algn="l" defTabSz="1082284" rtl="0" eaLnBrk="1" latinLnBrk="0" hangingPunct="1">
      <a:defRPr sz="1420" kern="1200">
        <a:solidFill>
          <a:schemeClr val="tx1"/>
        </a:solidFill>
        <a:latin typeface="+mn-lt"/>
        <a:ea typeface="+mn-ea"/>
        <a:cs typeface="+mn-cs"/>
      </a:defRPr>
    </a:lvl4pPr>
    <a:lvl5pPr marL="2164568" algn="l" defTabSz="1082284" rtl="0" eaLnBrk="1" latinLnBrk="0" hangingPunct="1">
      <a:defRPr sz="1420" kern="1200">
        <a:solidFill>
          <a:schemeClr val="tx1"/>
        </a:solidFill>
        <a:latin typeface="+mn-lt"/>
        <a:ea typeface="+mn-ea"/>
        <a:cs typeface="+mn-cs"/>
      </a:defRPr>
    </a:lvl5pPr>
    <a:lvl6pPr marL="2705710" algn="l" defTabSz="1082284" rtl="0" eaLnBrk="1" latinLnBrk="0" hangingPunct="1">
      <a:defRPr sz="1420" kern="1200">
        <a:solidFill>
          <a:schemeClr val="tx1"/>
        </a:solidFill>
        <a:latin typeface="+mn-lt"/>
        <a:ea typeface="+mn-ea"/>
        <a:cs typeface="+mn-cs"/>
      </a:defRPr>
    </a:lvl6pPr>
    <a:lvl7pPr marL="3246852" algn="l" defTabSz="1082284" rtl="0" eaLnBrk="1" latinLnBrk="0" hangingPunct="1">
      <a:defRPr sz="1420" kern="1200">
        <a:solidFill>
          <a:schemeClr val="tx1"/>
        </a:solidFill>
        <a:latin typeface="+mn-lt"/>
        <a:ea typeface="+mn-ea"/>
        <a:cs typeface="+mn-cs"/>
      </a:defRPr>
    </a:lvl7pPr>
    <a:lvl8pPr marL="3787993" algn="l" defTabSz="1082284" rtl="0" eaLnBrk="1" latinLnBrk="0" hangingPunct="1">
      <a:defRPr sz="1420" kern="1200">
        <a:solidFill>
          <a:schemeClr val="tx1"/>
        </a:solidFill>
        <a:latin typeface="+mn-lt"/>
        <a:ea typeface="+mn-ea"/>
        <a:cs typeface="+mn-cs"/>
      </a:defRPr>
    </a:lvl8pPr>
    <a:lvl9pPr marL="4329135" algn="l" defTabSz="1082284" rtl="0" eaLnBrk="1" latinLnBrk="0" hangingPunct="1">
      <a:defRPr sz="14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143000"/>
            <a:ext cx="4524375" cy="3086100"/>
          </a:xfrm>
        </p:spPr>
      </p:sp>
      <p:sp>
        <p:nvSpPr>
          <p:cNvPr id="3" name="Notes Placeholder 2"/>
          <p:cNvSpPr>
            <a:spLocks noGrp="1"/>
          </p:cNvSpPr>
          <p:nvPr>
            <p:ph type="body" idx="1"/>
          </p:nvPr>
        </p:nvSpPr>
        <p:spPr/>
        <p:txBody>
          <a:bodyPr/>
          <a:lstStyle/>
          <a:p>
            <a:r>
              <a:rPr lang="en-US" dirty="0" err="1"/>
              <a:t>cover_big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35651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full_cover_revised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371492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full_cover_versa_template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25664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full_cover_versa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42897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5364" y="1496484"/>
            <a:ext cx="11394123"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675606" y="4802717"/>
            <a:ext cx="10053638"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33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4399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2846" y="486834"/>
            <a:ext cx="2890421"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21584" y="486834"/>
            <a:ext cx="8503702"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045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52518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603" y="2279653"/>
            <a:ext cx="11561683"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914603" y="6119286"/>
            <a:ext cx="11561683"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EB5D18-614A-1A43-9057-E06F7A7EDE83}"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25474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21584"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205" y="2434167"/>
            <a:ext cx="5697061"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906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3329" y="486836"/>
            <a:ext cx="11561683"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23331" y="2241551"/>
            <a:ext cx="567087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923331" y="3340100"/>
            <a:ext cx="567087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6206" y="2241551"/>
            <a:ext cx="569880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786206" y="3340100"/>
            <a:ext cx="569880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EB5D18-614A-1A43-9057-E06F7A7EDE83}"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0873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EB5D18-614A-1A43-9057-E06F7A7EDE83}"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82753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B5D18-614A-1A43-9057-E06F7A7EDE83}"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74932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698807" y="1316569"/>
            <a:ext cx="6786205"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276236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3329" y="609600"/>
            <a:ext cx="432341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698807" y="1316569"/>
            <a:ext cx="6786205"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923329" y="2743200"/>
            <a:ext cx="432341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9EEB5D18-614A-1A43-9057-E06F7A7EDE83}"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1071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1584" y="486836"/>
            <a:ext cx="11561683"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21584" y="2434167"/>
            <a:ext cx="11561683"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584" y="8475136"/>
            <a:ext cx="3016091"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9EEB5D18-614A-1A43-9057-E06F7A7EDE83}" type="datetimeFigureOut">
              <a:rPr lang="en-US" smtClean="0"/>
              <a:t>2/5/23</a:t>
            </a:fld>
            <a:endParaRPr lang="en-US"/>
          </a:p>
        </p:txBody>
      </p:sp>
      <p:sp>
        <p:nvSpPr>
          <p:cNvPr id="5" name="Footer Placeholder 4"/>
          <p:cNvSpPr>
            <a:spLocks noGrp="1"/>
          </p:cNvSpPr>
          <p:nvPr>
            <p:ph type="ftr" sz="quarter" idx="3"/>
          </p:nvPr>
        </p:nvSpPr>
        <p:spPr>
          <a:xfrm>
            <a:off x="4440357" y="8475136"/>
            <a:ext cx="4524137"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67175" y="8475136"/>
            <a:ext cx="3016091"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4043545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hyperlink" Target="http://biologicalmodeling.org/"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hyperlink" Target="http://biologicalmodeling.org/" TargetMode="External"/><Relationship Id="rId3" Type="http://schemas.openxmlformats.org/officeDocument/2006/relationships/image" Target="../media/image9.emf"/><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3.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860266" y="1389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4144969" y="2699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144969" y="1877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439529" y="7164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D68419-D7B6-DBD1-EF98-AF599A2FAA36}"/>
              </a:ext>
            </a:extLst>
          </p:cNvPr>
          <p:cNvSpPr/>
          <p:nvPr/>
        </p:nvSpPr>
        <p:spPr>
          <a:xfrm>
            <a:off x="-412071" y="829994"/>
            <a:ext cx="13505688" cy="84582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20FED5-920D-8B94-28BE-B86051C88C0B}"/>
              </a:ext>
            </a:extLst>
          </p:cNvPr>
          <p:cNvSpPr/>
          <p:nvPr/>
        </p:nvSpPr>
        <p:spPr>
          <a:xfrm>
            <a:off x="-297771" y="944294"/>
            <a:ext cx="13277088" cy="82296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B59CEE-10B0-44CE-0F14-74BE08D647DB}"/>
              </a:ext>
            </a:extLst>
          </p:cNvPr>
          <p:cNvSpPr/>
          <p:nvPr/>
        </p:nvSpPr>
        <p:spPr>
          <a:xfrm>
            <a:off x="6103029" y="944294"/>
            <a:ext cx="475488" cy="822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72F339-C152-F4A6-6B3B-721890FA6705}"/>
              </a:ext>
            </a:extLst>
          </p:cNvPr>
          <p:cNvSpPr/>
          <p:nvPr/>
        </p:nvSpPr>
        <p:spPr>
          <a:xfrm>
            <a:off x="-412071" y="829994"/>
            <a:ext cx="13505688" cy="8458200"/>
          </a:xfrm>
          <a:prstGeom prst="rect">
            <a:avLst/>
          </a:prstGeom>
          <a:solidFill>
            <a:srgbClr val="9E0141">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AAB86F9-6213-FF7D-88B1-F653139AFDB5}"/>
              </a:ext>
            </a:extLst>
          </p:cNvPr>
          <p:cNvPicPr>
            <a:picLocks noChangeAspect="1"/>
          </p:cNvPicPr>
          <p:nvPr/>
        </p:nvPicPr>
        <p:blipFill rotWithShape="1">
          <a:blip r:embed="rId3"/>
          <a:srcRect l="8950" t="9563" r="9689" b="8728"/>
          <a:stretch/>
        </p:blipFill>
        <p:spPr>
          <a:xfrm>
            <a:off x="7292718" y="2967382"/>
            <a:ext cx="5007453" cy="4976871"/>
          </a:xfrm>
          <a:prstGeom prst="rect">
            <a:avLst/>
          </a:prstGeom>
        </p:spPr>
      </p:pic>
      <p:sp>
        <p:nvSpPr>
          <p:cNvPr id="23" name="TextBox 22">
            <a:extLst>
              <a:ext uri="{FF2B5EF4-FFF2-40B4-BE49-F238E27FC236}">
                <a16:creationId xmlns:a16="http://schemas.microsoft.com/office/drawing/2014/main" id="{FC930AAB-0482-2A5F-2C08-550F84A38D25}"/>
              </a:ext>
            </a:extLst>
          </p:cNvPr>
          <p:cNvSpPr txBox="1"/>
          <p:nvPr/>
        </p:nvSpPr>
        <p:spPr>
          <a:xfrm>
            <a:off x="6710437" y="1155557"/>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24" name="TextBox 23">
            <a:extLst>
              <a:ext uri="{FF2B5EF4-FFF2-40B4-BE49-F238E27FC236}">
                <a16:creationId xmlns:a16="http://schemas.microsoft.com/office/drawing/2014/main" id="{E4F3B075-CF84-C818-9671-DA68CD07B462}"/>
              </a:ext>
            </a:extLst>
          </p:cNvPr>
          <p:cNvSpPr txBox="1"/>
          <p:nvPr/>
        </p:nvSpPr>
        <p:spPr>
          <a:xfrm>
            <a:off x="8684907" y="8572091"/>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25" name="TextBox 24">
            <a:extLst>
              <a:ext uri="{FF2B5EF4-FFF2-40B4-BE49-F238E27FC236}">
                <a16:creationId xmlns:a16="http://schemas.microsoft.com/office/drawing/2014/main" id="{AB6D5439-7A2B-EA3B-FBDC-CEDBAF65D98F}"/>
              </a:ext>
            </a:extLst>
          </p:cNvPr>
          <p:cNvSpPr txBox="1"/>
          <p:nvPr/>
        </p:nvSpPr>
        <p:spPr>
          <a:xfrm>
            <a:off x="-114306" y="1293711"/>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26" name="Picture 25">
            <a:extLst>
              <a:ext uri="{FF2B5EF4-FFF2-40B4-BE49-F238E27FC236}">
                <a16:creationId xmlns:a16="http://schemas.microsoft.com/office/drawing/2014/main" id="{32C81353-4728-636D-8E76-EE0E05351759}"/>
              </a:ext>
            </a:extLst>
          </p:cNvPr>
          <p:cNvPicPr>
            <a:picLocks noChangeAspect="1"/>
          </p:cNvPicPr>
          <p:nvPr/>
        </p:nvPicPr>
        <p:blipFill>
          <a:blip r:embed="rId4"/>
          <a:stretch>
            <a:fillRect/>
          </a:stretch>
        </p:blipFill>
        <p:spPr>
          <a:xfrm>
            <a:off x="21586" y="6306989"/>
            <a:ext cx="1461099" cy="1510290"/>
          </a:xfrm>
          <a:prstGeom prst="rect">
            <a:avLst/>
          </a:prstGeom>
        </p:spPr>
      </p:pic>
      <p:sp>
        <p:nvSpPr>
          <p:cNvPr id="27" name="TextBox 26">
            <a:extLst>
              <a:ext uri="{FF2B5EF4-FFF2-40B4-BE49-F238E27FC236}">
                <a16:creationId xmlns:a16="http://schemas.microsoft.com/office/drawing/2014/main" id="{C6A9268B-5354-2025-EBEA-7AECEA907205}"/>
              </a:ext>
            </a:extLst>
          </p:cNvPr>
          <p:cNvSpPr txBox="1"/>
          <p:nvPr/>
        </p:nvSpPr>
        <p:spPr>
          <a:xfrm>
            <a:off x="1702192" y="6515831"/>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28" name="TextBox 27">
            <a:extLst>
              <a:ext uri="{FF2B5EF4-FFF2-40B4-BE49-F238E27FC236}">
                <a16:creationId xmlns:a16="http://schemas.microsoft.com/office/drawing/2014/main" id="{DD709686-777D-5857-D2DD-EB6D0B2BE3EB}"/>
              </a:ext>
            </a:extLst>
          </p:cNvPr>
          <p:cNvSpPr txBox="1"/>
          <p:nvPr/>
        </p:nvSpPr>
        <p:spPr>
          <a:xfrm>
            <a:off x="0" y="2222387"/>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29" name="Picture 28">
            <a:extLst>
              <a:ext uri="{FF2B5EF4-FFF2-40B4-BE49-F238E27FC236}">
                <a16:creationId xmlns:a16="http://schemas.microsoft.com/office/drawing/2014/main" id="{F7AEB75A-E61D-21C0-0A32-C9B57F6EFC3B}"/>
              </a:ext>
            </a:extLst>
          </p:cNvPr>
          <p:cNvPicPr>
            <a:picLocks noChangeAspect="1"/>
          </p:cNvPicPr>
          <p:nvPr/>
        </p:nvPicPr>
        <p:blipFill rotWithShape="1">
          <a:blip r:embed="rId6"/>
          <a:srcRect l="14633" t="34873" r="27529" b="26390"/>
          <a:stretch/>
        </p:blipFill>
        <p:spPr>
          <a:xfrm>
            <a:off x="-16009" y="8306858"/>
            <a:ext cx="1827986" cy="629922"/>
          </a:xfrm>
          <a:prstGeom prst="rect">
            <a:avLst/>
          </a:prstGeom>
        </p:spPr>
      </p:pic>
      <p:pic>
        <p:nvPicPr>
          <p:cNvPr id="30" name="Picture 29">
            <a:extLst>
              <a:ext uri="{FF2B5EF4-FFF2-40B4-BE49-F238E27FC236}">
                <a16:creationId xmlns:a16="http://schemas.microsoft.com/office/drawing/2014/main" id="{6CD9A1AD-62C2-B620-E42B-EA1C3DD3067B}"/>
              </a:ext>
            </a:extLst>
          </p:cNvPr>
          <p:cNvPicPr>
            <a:picLocks noChangeAspect="1"/>
          </p:cNvPicPr>
          <p:nvPr/>
        </p:nvPicPr>
        <p:blipFill>
          <a:blip r:embed="rId7"/>
          <a:stretch>
            <a:fillRect/>
          </a:stretch>
        </p:blipFill>
        <p:spPr>
          <a:xfrm>
            <a:off x="4312558" y="7996568"/>
            <a:ext cx="1204257" cy="940212"/>
          </a:xfrm>
          <a:prstGeom prst="rect">
            <a:avLst/>
          </a:prstGeom>
        </p:spPr>
      </p:pic>
      <p:sp>
        <p:nvSpPr>
          <p:cNvPr id="31" name="TextBox 30">
            <a:extLst>
              <a:ext uri="{FF2B5EF4-FFF2-40B4-BE49-F238E27FC236}">
                <a16:creationId xmlns:a16="http://schemas.microsoft.com/office/drawing/2014/main" id="{0A923ED1-D3D0-D9CE-6053-667233BAA0D3}"/>
              </a:ext>
            </a:extLst>
          </p:cNvPr>
          <p:cNvSpPr txBox="1"/>
          <p:nvPr/>
        </p:nvSpPr>
        <p:spPr>
          <a:xfrm rot="5400000">
            <a:off x="5731309" y="1441637"/>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32" name="Picture 31">
            <a:extLst>
              <a:ext uri="{FF2B5EF4-FFF2-40B4-BE49-F238E27FC236}">
                <a16:creationId xmlns:a16="http://schemas.microsoft.com/office/drawing/2014/main" id="{10907D97-78DB-CF34-8683-02CB82AD208B}"/>
              </a:ext>
            </a:extLst>
          </p:cNvPr>
          <p:cNvPicPr>
            <a:picLocks noChangeAspect="1"/>
          </p:cNvPicPr>
          <p:nvPr/>
        </p:nvPicPr>
        <p:blipFill rotWithShape="1">
          <a:blip r:embed="rId6"/>
          <a:srcRect l="14633" t="34873" r="67044" b="26390"/>
          <a:stretch/>
        </p:blipFill>
        <p:spPr>
          <a:xfrm>
            <a:off x="6120515" y="8215033"/>
            <a:ext cx="446569" cy="485770"/>
          </a:xfrm>
          <a:prstGeom prst="rect">
            <a:avLst/>
          </a:prstGeom>
        </p:spPr>
      </p:pic>
      <p:sp>
        <p:nvSpPr>
          <p:cNvPr id="33" name="TextBox 32">
            <a:extLst>
              <a:ext uri="{FF2B5EF4-FFF2-40B4-BE49-F238E27FC236}">
                <a16:creationId xmlns:a16="http://schemas.microsoft.com/office/drawing/2014/main" id="{05A06B77-B02C-60BA-FF87-18642C5B439B}"/>
              </a:ext>
            </a:extLst>
          </p:cNvPr>
          <p:cNvSpPr txBox="1"/>
          <p:nvPr/>
        </p:nvSpPr>
        <p:spPr>
          <a:xfrm>
            <a:off x="6042971" y="8667038"/>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35" name="Picture 34">
            <a:extLst>
              <a:ext uri="{FF2B5EF4-FFF2-40B4-BE49-F238E27FC236}">
                <a16:creationId xmlns:a16="http://schemas.microsoft.com/office/drawing/2014/main" id="{8EC2E075-B704-C45D-002C-A47936BD4A12}"/>
              </a:ext>
            </a:extLst>
          </p:cNvPr>
          <p:cNvPicPr>
            <a:picLocks noChangeAspect="1"/>
          </p:cNvPicPr>
          <p:nvPr/>
        </p:nvPicPr>
        <p:blipFill>
          <a:blip r:embed="rId3"/>
          <a:stretch>
            <a:fillRect/>
          </a:stretch>
        </p:blipFill>
        <p:spPr>
          <a:xfrm>
            <a:off x="6092928" y="2355984"/>
            <a:ext cx="502285" cy="497097"/>
          </a:xfrm>
          <a:prstGeom prst="rect">
            <a:avLst/>
          </a:prstGeom>
        </p:spPr>
      </p:pic>
      <p:sp>
        <p:nvSpPr>
          <p:cNvPr id="3" name="TextBox 2">
            <a:extLst>
              <a:ext uri="{FF2B5EF4-FFF2-40B4-BE49-F238E27FC236}">
                <a16:creationId xmlns:a16="http://schemas.microsoft.com/office/drawing/2014/main" id="{0B6924E5-621F-0F39-B6E3-E98F22286D87}"/>
              </a:ext>
            </a:extLst>
          </p:cNvPr>
          <p:cNvSpPr txBox="1"/>
          <p:nvPr/>
        </p:nvSpPr>
        <p:spPr>
          <a:xfrm rot="5400000">
            <a:off x="3795982" y="5235477"/>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43447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3829FC-C818-775A-A956-646C9A60882E}"/>
              </a:ext>
            </a:extLst>
          </p:cNvPr>
          <p:cNvSpPr/>
          <p:nvPr/>
        </p:nvSpPr>
        <p:spPr>
          <a:xfrm>
            <a:off x="-100838" y="172268"/>
            <a:ext cx="13505688" cy="84582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C9168A2-859E-B4D5-D0F3-12823E9795AF}"/>
              </a:ext>
            </a:extLst>
          </p:cNvPr>
          <p:cNvPicPr>
            <a:picLocks noChangeAspect="1"/>
          </p:cNvPicPr>
          <p:nvPr/>
        </p:nvPicPr>
        <p:blipFill rotWithShape="1">
          <a:blip r:embed="rId3"/>
          <a:srcRect l="8950" t="9563" r="9689" b="8728"/>
          <a:stretch/>
        </p:blipFill>
        <p:spPr>
          <a:xfrm>
            <a:off x="7603951" y="2309656"/>
            <a:ext cx="5007453" cy="4976871"/>
          </a:xfrm>
          <a:prstGeom prst="rect">
            <a:avLst/>
          </a:prstGeom>
        </p:spPr>
      </p:pic>
      <p:sp>
        <p:nvSpPr>
          <p:cNvPr id="8" name="TextBox 7">
            <a:extLst>
              <a:ext uri="{FF2B5EF4-FFF2-40B4-BE49-F238E27FC236}">
                <a16:creationId xmlns:a16="http://schemas.microsoft.com/office/drawing/2014/main" id="{DBFD7800-7CDB-1392-4AAD-2FED387CB4F5}"/>
              </a:ext>
            </a:extLst>
          </p:cNvPr>
          <p:cNvSpPr txBox="1"/>
          <p:nvPr/>
        </p:nvSpPr>
        <p:spPr>
          <a:xfrm>
            <a:off x="7021670" y="497831"/>
            <a:ext cx="6141344" cy="1446550"/>
          </a:xfrm>
          <a:prstGeom prst="rect">
            <a:avLst/>
          </a:prstGeom>
          <a:noFill/>
        </p:spPr>
        <p:txBody>
          <a:bodyPr wrap="square" rtlCol="0">
            <a:spAutoFit/>
          </a:bodyPr>
          <a:lstStyle/>
          <a:p>
            <a:pPr algn="ctr"/>
            <a:r>
              <a:rPr lang="en-US" sz="4800" b="1" dirty="0">
                <a:solidFill>
                  <a:schemeClr val="bg1"/>
                </a:solidFill>
                <a:latin typeface="Product Sans" panose="020B0403030502040203" pitchFamily="34" charset="0"/>
              </a:rPr>
              <a:t>Biological Modeling</a:t>
            </a:r>
          </a:p>
          <a:p>
            <a:pPr algn="ctr"/>
            <a:r>
              <a:rPr lang="en-US" sz="40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19248DAE-7BEE-23BC-D6BA-60C4C386A42D}"/>
              </a:ext>
            </a:extLst>
          </p:cNvPr>
          <p:cNvSpPr txBox="1"/>
          <p:nvPr/>
        </p:nvSpPr>
        <p:spPr>
          <a:xfrm>
            <a:off x="8996140" y="7914365"/>
            <a:ext cx="3706268" cy="475276"/>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45331FEF-B865-0949-D6E2-90583E91CC90}"/>
              </a:ext>
            </a:extLst>
          </p:cNvPr>
          <p:cNvSpPr txBox="1"/>
          <p:nvPr/>
        </p:nvSpPr>
        <p:spPr>
          <a:xfrm>
            <a:off x="196927" y="635985"/>
            <a:ext cx="5924228" cy="475276"/>
          </a:xfrm>
          <a:prstGeom prst="rect">
            <a:avLst/>
          </a:prstGeom>
          <a:noFill/>
        </p:spPr>
        <p:txBody>
          <a:bodyPr wrap="square">
            <a:spAutoFit/>
          </a:bodyPr>
          <a:lstStyle/>
          <a:p>
            <a:pPr algn="ctr"/>
            <a:r>
              <a:rPr lang="en-US" sz="2400" b="1" i="1" dirty="0">
                <a:solidFill>
                  <a:schemeClr val="bg1"/>
                </a:solidFill>
                <a:latin typeface="Product Sans" panose="020B0403030502040203" pitchFamily="34" charset="0"/>
              </a:rPr>
              <a:t>Join us for a tour of biological modeling</a:t>
            </a:r>
            <a:endParaRPr lang="en-US" sz="2400" i="1" dirty="0"/>
          </a:p>
        </p:txBody>
      </p:sp>
      <p:pic>
        <p:nvPicPr>
          <p:cNvPr id="11" name="Picture 10">
            <a:extLst>
              <a:ext uri="{FF2B5EF4-FFF2-40B4-BE49-F238E27FC236}">
                <a16:creationId xmlns:a16="http://schemas.microsoft.com/office/drawing/2014/main" id="{19D3A7DC-FF28-2BC8-9E9A-72A1C0087B4C}"/>
              </a:ext>
            </a:extLst>
          </p:cNvPr>
          <p:cNvPicPr>
            <a:picLocks noChangeAspect="1"/>
          </p:cNvPicPr>
          <p:nvPr/>
        </p:nvPicPr>
        <p:blipFill>
          <a:blip r:embed="rId4"/>
          <a:stretch>
            <a:fillRect/>
          </a:stretch>
        </p:blipFill>
        <p:spPr>
          <a:xfrm>
            <a:off x="332819" y="5649263"/>
            <a:ext cx="1461099" cy="1510290"/>
          </a:xfrm>
          <a:prstGeom prst="rect">
            <a:avLst/>
          </a:prstGeom>
        </p:spPr>
      </p:pic>
      <p:sp>
        <p:nvSpPr>
          <p:cNvPr id="12" name="TextBox 11">
            <a:extLst>
              <a:ext uri="{FF2B5EF4-FFF2-40B4-BE49-F238E27FC236}">
                <a16:creationId xmlns:a16="http://schemas.microsoft.com/office/drawing/2014/main" id="{D2ACA5BE-C1C7-7394-E758-60F0839AA405}"/>
              </a:ext>
            </a:extLst>
          </p:cNvPr>
          <p:cNvSpPr txBox="1"/>
          <p:nvPr/>
        </p:nvSpPr>
        <p:spPr>
          <a:xfrm>
            <a:off x="2013425" y="5858105"/>
            <a:ext cx="4009506" cy="1092607"/>
          </a:xfrm>
          <a:prstGeom prst="rect">
            <a:avLst/>
          </a:prstGeom>
          <a:noFill/>
        </p:spPr>
        <p:txBody>
          <a:bodyPr wrap="square">
            <a:spAutoFit/>
          </a:bodyPr>
          <a:lstStyle/>
          <a:p>
            <a:pPr algn="just"/>
            <a:r>
              <a:rPr lang="en-US" sz="1300" dirty="0">
                <a:solidFill>
                  <a:schemeClr val="bg1"/>
                </a:solidFill>
                <a:latin typeface="XCharter Roman" panose="02000503000000000000" pitchFamily="2" charset="0"/>
              </a:rPr>
              <a:t>Phillip </a:t>
            </a:r>
            <a:r>
              <a:rPr lang="en-US" sz="1300" dirty="0" err="1">
                <a:solidFill>
                  <a:schemeClr val="bg1"/>
                </a:solidFill>
                <a:latin typeface="XCharter Roman" panose="02000503000000000000" pitchFamily="2" charset="0"/>
              </a:rPr>
              <a:t>Compeau</a:t>
            </a:r>
            <a:r>
              <a:rPr lang="en-US" sz="13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300" dirty="0">
              <a:latin typeface="XCharter Roman" panose="02000503000000000000" pitchFamily="2" charset="0"/>
            </a:endParaRPr>
          </a:p>
        </p:txBody>
      </p:sp>
      <p:sp>
        <p:nvSpPr>
          <p:cNvPr id="13" name="TextBox 12">
            <a:extLst>
              <a:ext uri="{FF2B5EF4-FFF2-40B4-BE49-F238E27FC236}">
                <a16:creationId xmlns:a16="http://schemas.microsoft.com/office/drawing/2014/main" id="{CFC514FD-AFDF-AE4C-F6E5-03C997B963B0}"/>
              </a:ext>
            </a:extLst>
          </p:cNvPr>
          <p:cNvSpPr txBox="1"/>
          <p:nvPr/>
        </p:nvSpPr>
        <p:spPr>
          <a:xfrm>
            <a:off x="311233" y="1564661"/>
            <a:ext cx="5720692" cy="3323987"/>
          </a:xfrm>
          <a:prstGeom prst="rect">
            <a:avLst/>
          </a:prstGeom>
          <a:noFill/>
        </p:spPr>
        <p:txBody>
          <a:bodyPr wrap="square">
            <a:spAutoFit/>
          </a:bodyPr>
          <a:lstStyle/>
          <a:p>
            <a:pPr algn="just"/>
            <a:r>
              <a:rPr lang="en-US" sz="1400" i="1" dirty="0">
                <a:solidFill>
                  <a:schemeClr val="bg1"/>
                </a:solidFill>
                <a:latin typeface="XCharter"/>
              </a:rPr>
              <a:t>Biological Modeling: A Short Tour </a:t>
            </a:r>
            <a:r>
              <a:rPr lang="en-US" sz="1400" dirty="0">
                <a:solidFill>
                  <a:schemeClr val="bg1"/>
                </a:solidFill>
                <a:latin typeface="XCharter"/>
              </a:rPr>
              <a:t>offers readers a deep but concise exploration of topics in modeling biological systems at multiple scales of cellular and molecular resolution.</a:t>
            </a:r>
          </a:p>
          <a:p>
            <a:pPr algn="just"/>
            <a:endParaRPr lang="en-US" sz="1400" dirty="0">
              <a:solidFill>
                <a:schemeClr val="bg1"/>
              </a:solidFill>
              <a:latin typeface="XCharter"/>
            </a:endParaRPr>
          </a:p>
          <a:p>
            <a:pPr algn="just"/>
            <a:r>
              <a:rPr lang="en-US" sz="14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400" dirty="0">
              <a:solidFill>
                <a:schemeClr val="bg1"/>
              </a:solidFill>
              <a:latin typeface="XCharter"/>
            </a:endParaRPr>
          </a:p>
          <a:p>
            <a:pPr algn="just"/>
            <a:r>
              <a:rPr lang="en-US" sz="1400" dirty="0">
                <a:solidFill>
                  <a:schemeClr val="bg1"/>
                </a:solidFill>
                <a:latin typeface="XCharter"/>
              </a:rPr>
              <a:t>The book website (</a:t>
            </a:r>
            <a:r>
              <a:rPr lang="en-US" sz="14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4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255E38C7-B172-3EFF-97DE-C28B09ACC6A0}"/>
              </a:ext>
            </a:extLst>
          </p:cNvPr>
          <p:cNvPicPr>
            <a:picLocks noChangeAspect="1"/>
          </p:cNvPicPr>
          <p:nvPr/>
        </p:nvPicPr>
        <p:blipFill rotWithShape="1">
          <a:blip r:embed="rId6"/>
          <a:srcRect l="14633" t="34873" r="27529" b="26390"/>
          <a:stretch/>
        </p:blipFill>
        <p:spPr>
          <a:xfrm>
            <a:off x="295224" y="7649132"/>
            <a:ext cx="1827986" cy="629922"/>
          </a:xfrm>
          <a:prstGeom prst="rect">
            <a:avLst/>
          </a:prstGeom>
        </p:spPr>
      </p:pic>
      <p:pic>
        <p:nvPicPr>
          <p:cNvPr id="15" name="Picture 14">
            <a:extLst>
              <a:ext uri="{FF2B5EF4-FFF2-40B4-BE49-F238E27FC236}">
                <a16:creationId xmlns:a16="http://schemas.microsoft.com/office/drawing/2014/main" id="{15233A5E-003D-7084-57F1-B85F099BED6E}"/>
              </a:ext>
            </a:extLst>
          </p:cNvPr>
          <p:cNvPicPr>
            <a:picLocks noChangeAspect="1"/>
          </p:cNvPicPr>
          <p:nvPr/>
        </p:nvPicPr>
        <p:blipFill>
          <a:blip r:embed="rId7"/>
          <a:stretch>
            <a:fillRect/>
          </a:stretch>
        </p:blipFill>
        <p:spPr>
          <a:xfrm>
            <a:off x="4623791" y="7338842"/>
            <a:ext cx="1204257" cy="940212"/>
          </a:xfrm>
          <a:prstGeom prst="rect">
            <a:avLst/>
          </a:prstGeom>
        </p:spPr>
      </p:pic>
      <p:sp>
        <p:nvSpPr>
          <p:cNvPr id="16" name="TextBox 15">
            <a:extLst>
              <a:ext uri="{FF2B5EF4-FFF2-40B4-BE49-F238E27FC236}">
                <a16:creationId xmlns:a16="http://schemas.microsoft.com/office/drawing/2014/main" id="{9A53D500-746B-FD84-B8B3-872D069102C6}"/>
              </a:ext>
            </a:extLst>
          </p:cNvPr>
          <p:cNvSpPr txBox="1"/>
          <p:nvPr/>
        </p:nvSpPr>
        <p:spPr>
          <a:xfrm rot="5400000">
            <a:off x="6042542" y="783911"/>
            <a:ext cx="1203736" cy="369412"/>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16B88A29-67FF-CAA3-0AE5-447A98252D93}"/>
              </a:ext>
            </a:extLst>
          </p:cNvPr>
          <p:cNvPicPr>
            <a:picLocks noChangeAspect="1"/>
          </p:cNvPicPr>
          <p:nvPr/>
        </p:nvPicPr>
        <p:blipFill rotWithShape="1">
          <a:blip r:embed="rId6"/>
          <a:srcRect l="14633" t="34873" r="67044" b="26390"/>
          <a:stretch/>
        </p:blipFill>
        <p:spPr>
          <a:xfrm>
            <a:off x="6431748" y="7557307"/>
            <a:ext cx="446569" cy="485770"/>
          </a:xfrm>
          <a:prstGeom prst="rect">
            <a:avLst/>
          </a:prstGeom>
        </p:spPr>
      </p:pic>
      <p:sp>
        <p:nvSpPr>
          <p:cNvPr id="18" name="TextBox 17">
            <a:extLst>
              <a:ext uri="{FF2B5EF4-FFF2-40B4-BE49-F238E27FC236}">
                <a16:creationId xmlns:a16="http://schemas.microsoft.com/office/drawing/2014/main" id="{AEB97C9F-CE05-970B-C803-6A23252E0753}"/>
              </a:ext>
            </a:extLst>
          </p:cNvPr>
          <p:cNvSpPr txBox="1"/>
          <p:nvPr/>
        </p:nvSpPr>
        <p:spPr>
          <a:xfrm>
            <a:off x="6354204" y="8009312"/>
            <a:ext cx="595603"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pic>
        <p:nvPicPr>
          <p:cNvPr id="19" name="Picture 18">
            <a:extLst>
              <a:ext uri="{FF2B5EF4-FFF2-40B4-BE49-F238E27FC236}">
                <a16:creationId xmlns:a16="http://schemas.microsoft.com/office/drawing/2014/main" id="{12B561E1-9171-5480-F23A-63548BD258E9}"/>
              </a:ext>
            </a:extLst>
          </p:cNvPr>
          <p:cNvPicPr>
            <a:picLocks noChangeAspect="1"/>
          </p:cNvPicPr>
          <p:nvPr/>
        </p:nvPicPr>
        <p:blipFill>
          <a:blip r:embed="rId3"/>
          <a:stretch>
            <a:fillRect/>
          </a:stretch>
        </p:blipFill>
        <p:spPr>
          <a:xfrm>
            <a:off x="6404161" y="1698258"/>
            <a:ext cx="502285" cy="497097"/>
          </a:xfrm>
          <a:prstGeom prst="rect">
            <a:avLst/>
          </a:prstGeom>
          <a:ln>
            <a:noFill/>
          </a:ln>
        </p:spPr>
      </p:pic>
      <p:sp>
        <p:nvSpPr>
          <p:cNvPr id="20" name="TextBox 19">
            <a:extLst>
              <a:ext uri="{FF2B5EF4-FFF2-40B4-BE49-F238E27FC236}">
                <a16:creationId xmlns:a16="http://schemas.microsoft.com/office/drawing/2014/main" id="{A980075F-A1FB-BEE8-77A7-83496824D5C8}"/>
              </a:ext>
            </a:extLst>
          </p:cNvPr>
          <p:cNvSpPr txBox="1"/>
          <p:nvPr/>
        </p:nvSpPr>
        <p:spPr>
          <a:xfrm rot="5400000">
            <a:off x="4107215" y="4577751"/>
            <a:ext cx="5016427" cy="48023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spTree>
    <p:extLst>
      <p:ext uri="{BB962C8B-B14F-4D97-AF65-F5344CB8AC3E}">
        <p14:creationId xmlns:p14="http://schemas.microsoft.com/office/powerpoint/2010/main" val="160869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723629" y="114300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723629" y="2616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4043285" y="1672517"/>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6025106" y="886173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723628" y="1465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723628" y="1679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7017735" y="9170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4016385" y="6674429"/>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5470530" y="6830434"/>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4444933" y="2472521"/>
            <a:ext cx="4043790" cy="2800767"/>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100" dirty="0">
              <a:solidFill>
                <a:schemeClr val="bg1"/>
              </a:solidFill>
              <a:latin typeface="XCharter"/>
            </a:endParaRPr>
          </a:p>
          <a:p>
            <a:pPr algn="just"/>
            <a:r>
              <a:rPr lang="en-US" sz="11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947538" y="9496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688233" y="1242314"/>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688233" y="1400197"/>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953679" y="6808507"/>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3567363" y="7283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856036" y="4020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818731" y="1746342"/>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983865" y="2525933"/>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6221078" y="2869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79906-A7A0-6740-AE44-5B31D7F5E106}"/>
              </a:ext>
            </a:extLst>
          </p:cNvPr>
          <p:cNvPicPr>
            <a:picLocks noChangeAspect="1"/>
          </p:cNvPicPr>
          <p:nvPr/>
        </p:nvPicPr>
        <p:blipFill rotWithShape="1">
          <a:blip r:embed="rId2"/>
          <a:srcRect l="25520" t="10099" r="24641" b="9095"/>
          <a:stretch/>
        </p:blipFill>
        <p:spPr>
          <a:xfrm>
            <a:off x="3358341" y="-714894"/>
            <a:ext cx="8179725" cy="10167534"/>
          </a:xfrm>
          <a:prstGeom prst="rect">
            <a:avLst/>
          </a:prstGeom>
        </p:spPr>
      </p:pic>
    </p:spTree>
    <p:extLst>
      <p:ext uri="{BB962C8B-B14F-4D97-AF65-F5344CB8AC3E}">
        <p14:creationId xmlns:p14="http://schemas.microsoft.com/office/powerpoint/2010/main" val="284882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174163" y="0"/>
            <a:ext cx="13313092" cy="8761615"/>
          </a:xfrm>
          <a:prstGeom prst="rect">
            <a:avLst/>
          </a:prstGeom>
        </p:spPr>
      </p:pic>
      <p:pic>
        <p:nvPicPr>
          <p:cNvPr id="7" name="Picture 6">
            <a:extLst>
              <a:ext uri="{FF2B5EF4-FFF2-40B4-BE49-F238E27FC236}">
                <a16:creationId xmlns:a16="http://schemas.microsoft.com/office/drawing/2014/main" id="{7444A07B-1ACC-6144-93B3-2EB6B3F21A99}"/>
              </a:ext>
            </a:extLst>
          </p:cNvPr>
          <p:cNvPicPr>
            <a:picLocks noChangeAspect="1"/>
          </p:cNvPicPr>
          <p:nvPr/>
        </p:nvPicPr>
        <p:blipFill rotWithShape="1">
          <a:blip r:embed="rId5"/>
          <a:srcRect l="25520" t="10099" r="24641" b="9095"/>
          <a:stretch/>
        </p:blipFill>
        <p:spPr>
          <a:xfrm>
            <a:off x="7032568" y="464412"/>
            <a:ext cx="6683820" cy="8308099"/>
          </a:xfrm>
          <a:prstGeom prst="rect">
            <a:avLst/>
          </a:prstGeom>
        </p:spPr>
      </p:pic>
    </p:spTree>
    <p:extLst>
      <p:ext uri="{BB962C8B-B14F-4D97-AF65-F5344CB8AC3E}">
        <p14:creationId xmlns:p14="http://schemas.microsoft.com/office/powerpoint/2010/main" val="377217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5125F-F287-4700-FF04-C3952B75C1E5}"/>
              </a:ext>
            </a:extLst>
          </p:cNvPr>
          <p:cNvPicPr>
            <a:picLocks noChangeAspect="1"/>
          </p:cNvPicPr>
          <p:nvPr/>
        </p:nvPicPr>
        <p:blipFill rotWithShape="1">
          <a:blip r:embed="rId2"/>
          <a:srcRect l="7451" b="12950"/>
          <a:stretch/>
        </p:blipFill>
        <p:spPr>
          <a:xfrm>
            <a:off x="0" y="628632"/>
            <a:ext cx="13276130" cy="7886736"/>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882869"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3"/>
          <a:srcRect l="8950" t="9563" r="9689" b="8728"/>
          <a:stretch/>
        </p:blipFill>
        <p:spPr>
          <a:xfrm>
            <a:off x="7302137"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022081" y="94598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485040"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BDAA3E89-A4EF-EC7A-61FD-878C4A606A90}"/>
              </a:ext>
            </a:extLst>
          </p:cNvPr>
          <p:cNvSpPr txBox="1"/>
          <p:nvPr/>
        </p:nvSpPr>
        <p:spPr>
          <a:xfrm>
            <a:off x="1212849" y="1003021"/>
            <a:ext cx="4725103" cy="384721"/>
          </a:xfrm>
          <a:prstGeom prst="rect">
            <a:avLst/>
          </a:prstGeom>
          <a:noFill/>
        </p:spPr>
        <p:txBody>
          <a:bodyPr wrap="square">
            <a:spAutoFit/>
          </a:bodyPr>
          <a:lstStyle/>
          <a:p>
            <a:pPr algn="ctr"/>
            <a:r>
              <a:rPr lang="en-US" sz="1900" b="1" i="1" dirty="0">
                <a:solidFill>
                  <a:schemeClr val="bg1"/>
                </a:solidFill>
                <a:latin typeface="Product Sans" panose="020B0403030502040203" pitchFamily="34" charset="0"/>
              </a:rPr>
              <a:t>Join us for a tour of biological modeling</a:t>
            </a:r>
            <a:endParaRPr lang="en-US" sz="1900" i="1" dirty="0"/>
          </a:p>
        </p:txBody>
      </p:sp>
      <p:pic>
        <p:nvPicPr>
          <p:cNvPr id="11" name="Picture 10">
            <a:extLst>
              <a:ext uri="{FF2B5EF4-FFF2-40B4-BE49-F238E27FC236}">
                <a16:creationId xmlns:a16="http://schemas.microsoft.com/office/drawing/2014/main" id="{5484A363-8F72-C929-3365-1ACFF35E3E7A}"/>
              </a:ext>
            </a:extLst>
          </p:cNvPr>
          <p:cNvPicPr>
            <a:picLocks noChangeAspect="1"/>
          </p:cNvPicPr>
          <p:nvPr/>
        </p:nvPicPr>
        <p:blipFill>
          <a:blip r:embed="rId4"/>
          <a:stretch>
            <a:fillRect/>
          </a:stretch>
        </p:blipFill>
        <p:spPr>
          <a:xfrm>
            <a:off x="1333836" y="5161681"/>
            <a:ext cx="1281018" cy="1337966"/>
          </a:xfrm>
          <a:prstGeom prst="rect">
            <a:avLst/>
          </a:prstGeom>
        </p:spPr>
      </p:pic>
      <p:sp>
        <p:nvSpPr>
          <p:cNvPr id="12" name="TextBox 11">
            <a:extLst>
              <a:ext uri="{FF2B5EF4-FFF2-40B4-BE49-F238E27FC236}">
                <a16:creationId xmlns:a16="http://schemas.microsoft.com/office/drawing/2014/main" id="{94232BC6-8C31-81FE-4A16-FF20AE8C4575}"/>
              </a:ext>
            </a:extLst>
          </p:cNvPr>
          <p:cNvSpPr txBox="1"/>
          <p:nvPr/>
        </p:nvSpPr>
        <p:spPr>
          <a:xfrm>
            <a:off x="2735840" y="5361305"/>
            <a:ext cx="3202112"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3" name="TextBox 12">
            <a:extLst>
              <a:ext uri="{FF2B5EF4-FFF2-40B4-BE49-F238E27FC236}">
                <a16:creationId xmlns:a16="http://schemas.microsoft.com/office/drawing/2014/main" id="{A7ACB4A9-AE53-8D5D-A62D-087E490782D5}"/>
              </a:ext>
            </a:extLst>
          </p:cNvPr>
          <p:cNvSpPr txBox="1"/>
          <p:nvPr/>
        </p:nvSpPr>
        <p:spPr>
          <a:xfrm>
            <a:off x="1273062" y="1879018"/>
            <a:ext cx="4664890"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5">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6"/>
          <a:srcRect l="14633" t="34873" r="27529" b="26390"/>
          <a:stretch/>
        </p:blipFill>
        <p:spPr>
          <a:xfrm>
            <a:off x="1212849"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7"/>
          <a:stretch>
            <a:fillRect/>
          </a:stretch>
        </p:blipFill>
        <p:spPr>
          <a:xfrm>
            <a:off x="4819208"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029977"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6"/>
          <a:srcRect l="14633" t="34873" r="67044" b="26390"/>
          <a:stretch/>
        </p:blipFill>
        <p:spPr>
          <a:xfrm>
            <a:off x="6330365"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19431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403045"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3"/>
          <a:stretch>
            <a:fillRect/>
          </a:stretch>
        </p:blipFill>
        <p:spPr>
          <a:xfrm>
            <a:off x="6307381" y="1913284"/>
            <a:ext cx="414397" cy="414397"/>
          </a:xfrm>
          <a:prstGeom prst="rect">
            <a:avLst/>
          </a:prstGeom>
        </p:spPr>
      </p:pic>
    </p:spTree>
    <p:extLst>
      <p:ext uri="{BB962C8B-B14F-4D97-AF65-F5344CB8AC3E}">
        <p14:creationId xmlns:p14="http://schemas.microsoft.com/office/powerpoint/2010/main" val="79727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B1881-EC4F-9D12-3E8B-49E17ECD04EB}"/>
              </a:ext>
            </a:extLst>
          </p:cNvPr>
          <p:cNvPicPr>
            <a:picLocks noChangeAspect="1"/>
          </p:cNvPicPr>
          <p:nvPr/>
        </p:nvPicPr>
        <p:blipFill rotWithShape="1">
          <a:blip r:embed="rId3"/>
          <a:srcRect l="11835" r="7408"/>
          <a:stretch/>
        </p:blipFill>
        <p:spPr>
          <a:xfrm>
            <a:off x="759417" y="628631"/>
            <a:ext cx="11585260" cy="9060583"/>
          </a:xfrm>
          <a:prstGeom prst="rect">
            <a:avLst/>
          </a:prstGeom>
        </p:spPr>
      </p:pic>
      <p:sp>
        <p:nvSpPr>
          <p:cNvPr id="6" name="Rectangle 5">
            <a:extLst>
              <a:ext uri="{FF2B5EF4-FFF2-40B4-BE49-F238E27FC236}">
                <a16:creationId xmlns:a16="http://schemas.microsoft.com/office/drawing/2014/main" id="{7E6AADDB-8FDB-65CE-DAC4-C93C42F8E964}"/>
              </a:ext>
            </a:extLst>
          </p:cNvPr>
          <p:cNvSpPr/>
          <p:nvPr/>
        </p:nvSpPr>
        <p:spPr>
          <a:xfrm>
            <a:off x="1006853" y="628632"/>
            <a:ext cx="11252304" cy="7120521"/>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EBD8D9A-120A-F3E7-A730-34EF0B9C1793}"/>
              </a:ext>
            </a:extLst>
          </p:cNvPr>
          <p:cNvPicPr>
            <a:picLocks noChangeAspect="1"/>
          </p:cNvPicPr>
          <p:nvPr/>
        </p:nvPicPr>
        <p:blipFill rotWithShape="1">
          <a:blip r:embed="rId4"/>
          <a:srcRect l="8950" t="9563" r="9689" b="8728"/>
          <a:stretch/>
        </p:blipFill>
        <p:spPr>
          <a:xfrm>
            <a:off x="7426121" y="2427988"/>
            <a:ext cx="4171974" cy="4189770"/>
          </a:xfrm>
          <a:prstGeom prst="rect">
            <a:avLst/>
          </a:prstGeom>
        </p:spPr>
      </p:pic>
      <p:sp>
        <p:nvSpPr>
          <p:cNvPr id="8" name="TextBox 7">
            <a:extLst>
              <a:ext uri="{FF2B5EF4-FFF2-40B4-BE49-F238E27FC236}">
                <a16:creationId xmlns:a16="http://schemas.microsoft.com/office/drawing/2014/main" id="{686FDBFE-8B57-ADC9-BBC0-C0BCF8281F54}"/>
              </a:ext>
            </a:extLst>
          </p:cNvPr>
          <p:cNvSpPr txBox="1"/>
          <p:nvPr/>
        </p:nvSpPr>
        <p:spPr>
          <a:xfrm>
            <a:off x="7146065" y="945986"/>
            <a:ext cx="4847087" cy="1200329"/>
          </a:xfrm>
          <a:prstGeom prst="rect">
            <a:avLst/>
          </a:prstGeom>
          <a:noFill/>
        </p:spPr>
        <p:txBody>
          <a:bodyPr wrap="square" rtlCol="0">
            <a:spAutoFit/>
          </a:bodyPr>
          <a:lstStyle/>
          <a:p>
            <a:pPr algn="ctr"/>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9" name="TextBox 8">
            <a:extLst>
              <a:ext uri="{FF2B5EF4-FFF2-40B4-BE49-F238E27FC236}">
                <a16:creationId xmlns:a16="http://schemas.microsoft.com/office/drawing/2014/main" id="{3DE0DACA-FF50-5CB1-32C5-E242E104919C}"/>
              </a:ext>
            </a:extLst>
          </p:cNvPr>
          <p:cNvSpPr txBox="1"/>
          <p:nvPr/>
        </p:nvSpPr>
        <p:spPr>
          <a:xfrm>
            <a:off x="8609024" y="7105458"/>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pic>
        <p:nvPicPr>
          <p:cNvPr id="14" name="Picture 13">
            <a:extLst>
              <a:ext uri="{FF2B5EF4-FFF2-40B4-BE49-F238E27FC236}">
                <a16:creationId xmlns:a16="http://schemas.microsoft.com/office/drawing/2014/main" id="{F9A3D292-70D8-CB19-BED2-9CF24BFD3527}"/>
              </a:ext>
            </a:extLst>
          </p:cNvPr>
          <p:cNvPicPr>
            <a:picLocks noChangeAspect="1"/>
          </p:cNvPicPr>
          <p:nvPr/>
        </p:nvPicPr>
        <p:blipFill rotWithShape="1">
          <a:blip r:embed="rId5"/>
          <a:srcRect l="14633" t="34873" r="27529" b="26390"/>
          <a:stretch/>
        </p:blipFill>
        <p:spPr>
          <a:xfrm>
            <a:off x="1336833" y="6923017"/>
            <a:ext cx="1522992" cy="530299"/>
          </a:xfrm>
          <a:prstGeom prst="rect">
            <a:avLst/>
          </a:prstGeom>
        </p:spPr>
      </p:pic>
      <p:pic>
        <p:nvPicPr>
          <p:cNvPr id="15" name="Picture 14">
            <a:extLst>
              <a:ext uri="{FF2B5EF4-FFF2-40B4-BE49-F238E27FC236}">
                <a16:creationId xmlns:a16="http://schemas.microsoft.com/office/drawing/2014/main" id="{0942F647-EA84-AB17-49D6-65003831E899}"/>
              </a:ext>
            </a:extLst>
          </p:cNvPr>
          <p:cNvPicPr>
            <a:picLocks noChangeAspect="1"/>
          </p:cNvPicPr>
          <p:nvPr/>
        </p:nvPicPr>
        <p:blipFill>
          <a:blip r:embed="rId6"/>
          <a:stretch>
            <a:fillRect/>
          </a:stretch>
        </p:blipFill>
        <p:spPr>
          <a:xfrm>
            <a:off x="4989800" y="6661800"/>
            <a:ext cx="1003330" cy="791516"/>
          </a:xfrm>
          <a:prstGeom prst="rect">
            <a:avLst/>
          </a:prstGeom>
        </p:spPr>
      </p:pic>
      <p:sp>
        <p:nvSpPr>
          <p:cNvPr id="16" name="TextBox 15">
            <a:extLst>
              <a:ext uri="{FF2B5EF4-FFF2-40B4-BE49-F238E27FC236}">
                <a16:creationId xmlns:a16="http://schemas.microsoft.com/office/drawing/2014/main" id="{8F1F8D28-C97A-8247-786A-CEFA610BC234}"/>
              </a:ext>
            </a:extLst>
          </p:cNvPr>
          <p:cNvSpPr txBox="1"/>
          <p:nvPr/>
        </p:nvSpPr>
        <p:spPr>
          <a:xfrm rot="5400000">
            <a:off x="6141562" y="114024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17" name="Picture 16">
            <a:extLst>
              <a:ext uri="{FF2B5EF4-FFF2-40B4-BE49-F238E27FC236}">
                <a16:creationId xmlns:a16="http://schemas.microsoft.com/office/drawing/2014/main" id="{0C6F0C21-E767-62BC-185F-AA5D68469A5A}"/>
              </a:ext>
            </a:extLst>
          </p:cNvPr>
          <p:cNvPicPr>
            <a:picLocks noChangeAspect="1"/>
          </p:cNvPicPr>
          <p:nvPr/>
        </p:nvPicPr>
        <p:blipFill rotWithShape="1">
          <a:blip r:embed="rId5"/>
          <a:srcRect l="14633" t="34873" r="67044" b="26390"/>
          <a:stretch/>
        </p:blipFill>
        <p:spPr>
          <a:xfrm>
            <a:off x="6462213" y="6850617"/>
            <a:ext cx="372060" cy="408945"/>
          </a:xfrm>
          <a:prstGeom prst="rect">
            <a:avLst/>
          </a:prstGeom>
        </p:spPr>
      </p:pic>
      <p:sp>
        <p:nvSpPr>
          <p:cNvPr id="18" name="TextBox 17">
            <a:extLst>
              <a:ext uri="{FF2B5EF4-FFF2-40B4-BE49-F238E27FC236}">
                <a16:creationId xmlns:a16="http://schemas.microsoft.com/office/drawing/2014/main" id="{D37D6720-538E-4F3A-452C-6143866F532E}"/>
              </a:ext>
            </a:extLst>
          </p:cNvPr>
          <p:cNvSpPr txBox="1"/>
          <p:nvPr/>
        </p:nvSpPr>
        <p:spPr>
          <a:xfrm>
            <a:off x="6326848" y="7197791"/>
            <a:ext cx="642790" cy="307777"/>
          </a:xfrm>
          <a:prstGeom prst="rect">
            <a:avLst/>
          </a:prstGeom>
          <a:noFill/>
        </p:spPr>
        <p:txBody>
          <a:bodyPr wrap="square">
            <a:spAutoFit/>
          </a:bodyPr>
          <a:lstStyle/>
          <a:p>
            <a:pPr algn="ctr"/>
            <a:r>
              <a:rPr lang="en-US" sz="700" dirty="0">
                <a:solidFill>
                  <a:schemeClr val="bg1"/>
                </a:solidFill>
                <a:latin typeface="Optima" panose="02000503060000020004" pitchFamily="2" charset="0"/>
              </a:rPr>
              <a:t>Philomath</a:t>
            </a:r>
            <a:br>
              <a:rPr lang="en-US" sz="700" dirty="0">
                <a:solidFill>
                  <a:schemeClr val="bg1"/>
                </a:solidFill>
                <a:latin typeface="Optima" panose="02000503060000020004" pitchFamily="2" charset="0"/>
              </a:rPr>
            </a:br>
            <a:r>
              <a:rPr lang="en-US" sz="700" dirty="0">
                <a:solidFill>
                  <a:schemeClr val="bg1"/>
                </a:solidFill>
                <a:latin typeface="Optima" panose="02000503060000020004" pitchFamily="2" charset="0"/>
              </a:rPr>
              <a:t>Press</a:t>
            </a:r>
            <a:endParaRPr lang="en-US" sz="700" dirty="0">
              <a:latin typeface="Optima" panose="02000503060000020004" pitchFamily="2" charset="0"/>
            </a:endParaRPr>
          </a:p>
        </p:txBody>
      </p:sp>
      <p:sp>
        <p:nvSpPr>
          <p:cNvPr id="19" name="TextBox 18">
            <a:extLst>
              <a:ext uri="{FF2B5EF4-FFF2-40B4-BE49-F238E27FC236}">
                <a16:creationId xmlns:a16="http://schemas.microsoft.com/office/drawing/2014/main" id="{2758BB8A-4237-4C77-AACA-998BE6C703E7}"/>
              </a:ext>
            </a:extLst>
          </p:cNvPr>
          <p:cNvSpPr txBox="1"/>
          <p:nvPr/>
        </p:nvSpPr>
        <p:spPr>
          <a:xfrm rot="5400000">
            <a:off x="4536708" y="4339468"/>
            <a:ext cx="4223070" cy="400110"/>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    </a:t>
            </a:r>
            <a:r>
              <a:rPr lang="en-US" sz="2000" b="1" i="1" dirty="0">
                <a:solidFill>
                  <a:schemeClr val="bg1"/>
                </a:solidFill>
                <a:latin typeface="Product Sans" panose="020B0403030502040203" pitchFamily="34" charset="0"/>
              </a:rPr>
              <a:t>A Short Tour</a:t>
            </a:r>
            <a:endParaRPr lang="en-US" sz="2000" dirty="0"/>
          </a:p>
        </p:txBody>
      </p:sp>
      <p:pic>
        <p:nvPicPr>
          <p:cNvPr id="20" name="Picture 19">
            <a:extLst>
              <a:ext uri="{FF2B5EF4-FFF2-40B4-BE49-F238E27FC236}">
                <a16:creationId xmlns:a16="http://schemas.microsoft.com/office/drawing/2014/main" id="{E9DA9864-43D6-1E74-B5AF-F3F7E43FD05D}"/>
              </a:ext>
            </a:extLst>
          </p:cNvPr>
          <p:cNvPicPr>
            <a:picLocks noChangeAspect="1"/>
          </p:cNvPicPr>
          <p:nvPr/>
        </p:nvPicPr>
        <p:blipFill>
          <a:blip r:embed="rId4"/>
          <a:stretch>
            <a:fillRect/>
          </a:stretch>
        </p:blipFill>
        <p:spPr>
          <a:xfrm>
            <a:off x="6441045" y="1913284"/>
            <a:ext cx="414397" cy="414397"/>
          </a:xfrm>
          <a:prstGeom prst="rect">
            <a:avLst/>
          </a:prstGeom>
        </p:spPr>
      </p:pic>
      <p:sp>
        <p:nvSpPr>
          <p:cNvPr id="21" name="TextBox 20">
            <a:extLst>
              <a:ext uri="{FF2B5EF4-FFF2-40B4-BE49-F238E27FC236}">
                <a16:creationId xmlns:a16="http://schemas.microsoft.com/office/drawing/2014/main" id="{CBCB87E6-BC98-B644-AEB8-F768C4F3E860}"/>
              </a:ext>
            </a:extLst>
          </p:cNvPr>
          <p:cNvSpPr txBox="1"/>
          <p:nvPr/>
        </p:nvSpPr>
        <p:spPr>
          <a:xfrm>
            <a:off x="1304986" y="1005165"/>
            <a:ext cx="4845436"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pic>
        <p:nvPicPr>
          <p:cNvPr id="22" name="Picture 21">
            <a:extLst>
              <a:ext uri="{FF2B5EF4-FFF2-40B4-BE49-F238E27FC236}">
                <a16:creationId xmlns:a16="http://schemas.microsoft.com/office/drawing/2014/main" id="{0340EC5A-770F-8C4F-882D-4C6CCCEE68AB}"/>
              </a:ext>
            </a:extLst>
          </p:cNvPr>
          <p:cNvPicPr>
            <a:picLocks noChangeAspect="1"/>
          </p:cNvPicPr>
          <p:nvPr/>
        </p:nvPicPr>
        <p:blipFill>
          <a:blip r:embed="rId7"/>
          <a:stretch>
            <a:fillRect/>
          </a:stretch>
        </p:blipFill>
        <p:spPr>
          <a:xfrm>
            <a:off x="1356570" y="5240593"/>
            <a:ext cx="1185405" cy="1238103"/>
          </a:xfrm>
          <a:prstGeom prst="rect">
            <a:avLst/>
          </a:prstGeom>
        </p:spPr>
      </p:pic>
      <p:sp>
        <p:nvSpPr>
          <p:cNvPr id="23" name="TextBox 22">
            <a:extLst>
              <a:ext uri="{FF2B5EF4-FFF2-40B4-BE49-F238E27FC236}">
                <a16:creationId xmlns:a16="http://schemas.microsoft.com/office/drawing/2014/main" id="{E3F92CCA-29C6-E243-A732-8CBB18B610F3}"/>
              </a:ext>
            </a:extLst>
          </p:cNvPr>
          <p:cNvSpPr txBox="1"/>
          <p:nvPr/>
        </p:nvSpPr>
        <p:spPr>
          <a:xfrm>
            <a:off x="2637588" y="5390285"/>
            <a:ext cx="3449548"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24" name="TextBox 23">
            <a:extLst>
              <a:ext uri="{FF2B5EF4-FFF2-40B4-BE49-F238E27FC236}">
                <a16:creationId xmlns:a16="http://schemas.microsoft.com/office/drawing/2014/main" id="{754BEB6C-FF3F-0846-A95A-3677CF9210C5}"/>
              </a:ext>
            </a:extLst>
          </p:cNvPr>
          <p:cNvSpPr txBox="1"/>
          <p:nvPr/>
        </p:nvSpPr>
        <p:spPr>
          <a:xfrm>
            <a:off x="1356570" y="1885609"/>
            <a:ext cx="4736582" cy="2462213"/>
          </a:xfrm>
          <a:prstGeom prst="rect">
            <a:avLst/>
          </a:prstGeom>
          <a:noFill/>
        </p:spPr>
        <p:txBody>
          <a:bodyPr wrap="square">
            <a:spAutoFit/>
          </a:bodyPr>
          <a:lstStyle/>
          <a:p>
            <a:pPr algn="just"/>
            <a:r>
              <a:rPr lang="en-US" sz="1100" i="1" dirty="0">
                <a:solidFill>
                  <a:schemeClr val="bg1"/>
                </a:solidFill>
                <a:latin typeface="XCharter"/>
              </a:rPr>
              <a:t>Biological Modeling: A Short Tour </a:t>
            </a:r>
            <a:r>
              <a:rPr lang="en-US" sz="1100" dirty="0">
                <a:solidFill>
                  <a:schemeClr val="bg1"/>
                </a:solidFill>
                <a:latin typeface="XCharter"/>
              </a:rPr>
              <a:t>offers readers a deep but concise exploration of topics in modeling biological systems at multiple scales of cellular and molecular resolution.</a:t>
            </a:r>
          </a:p>
          <a:p>
            <a:pPr algn="just"/>
            <a:endParaRPr lang="en-US" sz="1100" dirty="0">
              <a:solidFill>
                <a:schemeClr val="bg1"/>
              </a:solidFill>
              <a:latin typeface="XCharter"/>
            </a:endParaRPr>
          </a:p>
          <a:p>
            <a:pPr algn="just"/>
            <a:r>
              <a:rPr lang="en-US" sz="1100" dirty="0">
                <a:solidFill>
                  <a:schemeClr val="bg1"/>
                </a:solidFill>
                <a:latin typeface="XCharter"/>
              </a:rPr>
              <a:t>Each chapter poses a single biological question, from why zebras have stripes, to how bacteria explore their world intelligently, to why the SARS-CoV-2 spike protein was so effective at binding to human cells. It then introduces the modeling concepts needed to answer these questions.</a:t>
            </a:r>
          </a:p>
          <a:p>
            <a:pPr algn="just"/>
            <a:endParaRPr lang="en-US" sz="1100" dirty="0">
              <a:solidFill>
                <a:schemeClr val="bg1"/>
              </a:solidFill>
              <a:latin typeface="XCharter"/>
            </a:endParaRPr>
          </a:p>
          <a:p>
            <a:pPr algn="just"/>
            <a:r>
              <a:rPr lang="en-US" sz="1100" dirty="0">
                <a:solidFill>
                  <a:schemeClr val="bg1"/>
                </a:solidFill>
                <a:latin typeface="XCharter"/>
              </a:rPr>
              <a:t>The book website (</a:t>
            </a:r>
            <a:r>
              <a:rPr lang="en-US" sz="1100" dirty="0">
                <a:solidFill>
                  <a:schemeClr val="bg1"/>
                </a:solidFill>
                <a:latin typeface="XCharter"/>
                <a:hlinkClick r:id="rId8">
                  <a:extLst>
                    <a:ext uri="{A12FA001-AC4F-418D-AE19-62706E023703}">
                      <ahyp:hlinkClr xmlns:ahyp="http://schemas.microsoft.com/office/drawing/2018/hyperlinkcolor" val="tx"/>
                    </a:ext>
                  </a:extLst>
                </a:hlinkClick>
              </a:rPr>
              <a:t>biologicalmodeling.org</a:t>
            </a:r>
            <a:r>
              <a:rPr lang="en-US" sz="1100" dirty="0">
                <a:solidFill>
                  <a:schemeClr val="bg1"/>
                </a:solidFill>
                <a:latin typeface="XCharter"/>
              </a:rPr>
              <a:t>) provides a free online course containing dozens of interactive tutorials allowing readers to build and explore the models introduced in this book. The course was produced with the help of talented students at Carnegie Mellon University who appear in this book as chapter co-authors.</a:t>
            </a:r>
          </a:p>
        </p:txBody>
      </p:sp>
    </p:spTree>
    <p:extLst>
      <p:ext uri="{BB962C8B-B14F-4D97-AF65-F5344CB8AC3E}">
        <p14:creationId xmlns:p14="http://schemas.microsoft.com/office/powerpoint/2010/main" val="418559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23433</TotalTime>
  <Words>1047</Words>
  <Application>Microsoft Macintosh PowerPoint</Application>
  <PresentationFormat>Custom</PresentationFormat>
  <Paragraphs>87</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219</cp:revision>
  <dcterms:created xsi:type="dcterms:W3CDTF">2018-03-09T06:37:14Z</dcterms:created>
  <dcterms:modified xsi:type="dcterms:W3CDTF">2023-02-05T18:22:13Z</dcterms:modified>
</cp:coreProperties>
</file>